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97" r:id="rId3"/>
    <p:sldId id="398" r:id="rId4"/>
    <p:sldId id="396" r:id="rId5"/>
    <p:sldId id="402" r:id="rId6"/>
    <p:sldId id="401" r:id="rId7"/>
    <p:sldId id="403" r:id="rId8"/>
    <p:sldId id="404" r:id="rId9"/>
    <p:sldId id="399" r:id="rId10"/>
    <p:sldId id="407" r:id="rId11"/>
    <p:sldId id="405" r:id="rId12"/>
  </p:sldIdLst>
  <p:sldSz cx="9180513" cy="514826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D1F"/>
    <a:srgbClr val="EF8675"/>
    <a:srgbClr val="E9EFF7"/>
    <a:srgbClr val="ECF1F8"/>
    <a:srgbClr val="F8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66" autoAdjust="0"/>
    <p:restoredTop sz="98659" autoAdjust="0"/>
  </p:normalViewPr>
  <p:slideViewPr>
    <p:cSldViewPr>
      <p:cViewPr varScale="1">
        <p:scale>
          <a:sx n="111" d="100"/>
          <a:sy n="111" d="100"/>
        </p:scale>
        <p:origin x="1422" y="102"/>
      </p:cViewPr>
      <p:guideLst>
        <p:guide orient="horz" pos="1622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2677-2944-457E-9367-A991D168B736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960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B1E84-BE7D-4EC3-BD58-3CD517B99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7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39" y="1599299"/>
            <a:ext cx="7803436" cy="110354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077" y="2917349"/>
            <a:ext cx="6426359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5F81-54D0-48B2-ADC0-9711AD681E46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C22-81BD-470B-BF58-437FCE9A8B9B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8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5872" y="206169"/>
            <a:ext cx="2065615" cy="439270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9026" y="206169"/>
            <a:ext cx="6043838" cy="439270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2E44-B07A-4949-B75B-F6F62EFA8311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1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0" y="220471"/>
            <a:ext cx="1681501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268" y="1637480"/>
            <a:ext cx="8313465" cy="774623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5268" y="2465687"/>
            <a:ext cx="3758273" cy="487416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497656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AF69-F49D-4112-A665-3234072B7C5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87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197" y="3308238"/>
            <a:ext cx="7803436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197" y="2182055"/>
            <a:ext cx="7803436" cy="112618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7923-61AA-43FB-87D8-664A85659DC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773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0230" y="844935"/>
            <a:ext cx="4151950" cy="3864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75188" y="844935"/>
            <a:ext cx="4153545" cy="3864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7629-A8C7-4BDC-939D-B760E1F7FF5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039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6" y="206169"/>
            <a:ext cx="8262462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071" y="1152401"/>
            <a:ext cx="405632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071" y="1632667"/>
            <a:ext cx="405632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3620" y="1152401"/>
            <a:ext cx="4057914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620" y="1632667"/>
            <a:ext cx="4057914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DA68-B024-444C-ACB9-315B4F45CEF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889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41E8-9986-4E7E-99A2-58F46043663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076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2B87-93CF-4C56-AA7C-D3F4229F7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246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48" y="205022"/>
            <a:ext cx="3020326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9326" y="204980"/>
            <a:ext cx="5132162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048" y="1077369"/>
            <a:ext cx="3020326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B97B1-A414-4547-9882-2CD78540705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060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CA84-D474-4A71-AE99-54B37289A28B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8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445" y="3603784"/>
            <a:ext cx="5508308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9445" y="460007"/>
            <a:ext cx="5508308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9445" y="4029276"/>
            <a:ext cx="5508308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9589-BFE4-42E3-BC30-177A5C3EE32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128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4C61-CE3F-481A-925B-5B6450CABA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121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5302" y="0"/>
            <a:ext cx="2113431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0230" y="0"/>
            <a:ext cx="6192064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67A1-E3B5-4928-95A9-A003F5A97E5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684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_Заголовок">
  <p:cSld name="R_Заголовок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470841" y="49"/>
            <a:ext cx="7662197" cy="7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8294391" y="4840862"/>
            <a:ext cx="629567" cy="28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8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8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8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8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8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8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8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8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ru-RU"/>
              <a:pPr>
                <a:spcAft>
                  <a:spcPts val="0"/>
                </a:spcAft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71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197" y="3308236"/>
            <a:ext cx="7803436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197" y="2182055"/>
            <a:ext cx="7803436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A6C7-C62D-49A0-9AC5-4A99C50BF8F6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0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9025" y="1201262"/>
            <a:ext cx="4054727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6806" y="1201262"/>
            <a:ext cx="4054727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0599-B912-4C46-8A75-61F59DD611B3}" type="datetime1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9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071" y="1152401"/>
            <a:ext cx="405632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071" y="1632667"/>
            <a:ext cx="405632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3619" y="1152401"/>
            <a:ext cx="4057914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619" y="1632667"/>
            <a:ext cx="4057914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1E0B-4335-4368-A6C6-EED73B2FDABC}" type="datetime1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9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187-E6AD-4DEB-9E75-E4792E06ECAB}" type="datetime1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7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10E-D874-4527-B27A-858865FD08AB}" type="datetime1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2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48" y="205022"/>
            <a:ext cx="3020326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325" y="204977"/>
            <a:ext cx="5132162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048" y="1077367"/>
            <a:ext cx="3020326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D73F-1DD0-4366-9AE1-C3A1A409BD20}" type="datetime1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6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445" y="3603784"/>
            <a:ext cx="5508308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9445" y="460007"/>
            <a:ext cx="5508308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9445" y="4029276"/>
            <a:ext cx="5508308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A4D2-53CA-47F9-A803-5F23E1AED5E8}" type="datetime1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4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3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6" y="206169"/>
            <a:ext cx="8262462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026" y="1201262"/>
            <a:ext cx="8262462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9026" y="4771723"/>
            <a:ext cx="214212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2D0F-2D87-482E-98C5-6EA368EA91B9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36676" y="4771723"/>
            <a:ext cx="2907162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79368" y="4771723"/>
            <a:ext cx="214212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404B-6DE1-40E0-9C55-FA4630FF1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8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2746" y="4840844"/>
            <a:ext cx="629566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65A52-76A2-4347-A99F-48B45BACCC96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183" y="844935"/>
            <a:ext cx="8458503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0183" y="45"/>
            <a:ext cx="7663178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32" y="79848"/>
            <a:ext cx="890956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37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664" y="821853"/>
            <a:ext cx="6336704" cy="25211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400" b="1" dirty="0" smtClean="0">
                <a:ea typeface="Times New Roman" panose="02020603050405020304" pitchFamily="18" charset="0"/>
              </a:rPr>
              <a:t>Высокочистые </a:t>
            </a:r>
            <a:r>
              <a:rPr lang="ru-RU" sz="3400" b="1" dirty="0">
                <a:ea typeface="Times New Roman" panose="02020603050405020304" pitchFamily="18" charset="0"/>
              </a:rPr>
              <a:t>кристаллы бромида таллия для твердотельных неохлаждаемых полупроводниковых детекторов ионизирующего </a:t>
            </a:r>
            <a:r>
              <a:rPr lang="ru-RU" sz="3400" b="1" dirty="0" smtClean="0">
                <a:ea typeface="Times New Roman" panose="02020603050405020304" pitchFamily="18" charset="0"/>
              </a:rPr>
              <a:t>излучения</a:t>
            </a:r>
          </a:p>
          <a:p>
            <a:pPr marL="0" indent="0">
              <a:buNone/>
            </a:pPr>
            <a:endParaRPr lang="ru-RU" sz="3400" b="1" dirty="0" smtClean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dirty="0"/>
              <a:t>Кузнецов М.С., Зараменских К.С., Морозов М.В</a:t>
            </a:r>
            <a:r>
              <a:rPr lang="ru-RU" sz="2500" dirty="0" smtClean="0"/>
              <a:t>., </a:t>
            </a:r>
            <a:r>
              <a:rPr lang="ru-RU" sz="2500" dirty="0" err="1" smtClean="0"/>
              <a:t>Пилюшко</a:t>
            </a:r>
            <a:r>
              <a:rPr lang="ru-RU" sz="2500" dirty="0" smtClean="0"/>
              <a:t> </a:t>
            </a:r>
            <a:r>
              <a:rPr lang="ru-RU" sz="2500" dirty="0"/>
              <a:t>С.М., Лисицкий И.С</a:t>
            </a:r>
            <a:r>
              <a:rPr lang="ru-RU" sz="2500" dirty="0" smtClean="0"/>
              <a:t>.</a:t>
            </a: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r>
              <a:rPr lang="ru-RU" sz="2500" dirty="0" smtClean="0"/>
              <a:t>АО «Государственный </a:t>
            </a:r>
            <a:r>
              <a:rPr lang="ru-RU" sz="2500" dirty="0"/>
              <a:t>научно-исследовательский и проектный институт редкометаллической промышленности «</a:t>
            </a:r>
            <a:r>
              <a:rPr lang="ru-RU" sz="2500" dirty="0" err="1"/>
              <a:t>Гиредмет</a:t>
            </a:r>
            <a:r>
              <a:rPr lang="ru-RU" sz="2500" dirty="0"/>
              <a:t>» имени Н.П. Сажина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30" y="421764"/>
            <a:ext cx="990743" cy="38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785" y="3136707"/>
            <a:ext cx="3960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Докладчик:</a:t>
            </a:r>
            <a:endParaRPr lang="ru-RU" sz="1400" dirty="0"/>
          </a:p>
          <a:p>
            <a:r>
              <a:rPr lang="ru-RU" sz="1400" b="1" dirty="0"/>
              <a:t>Кузнецов Михаил </a:t>
            </a:r>
            <a:r>
              <a:rPr lang="ru-RU" sz="1400" b="1" dirty="0" smtClean="0"/>
              <a:t>Сергеевич,</a:t>
            </a:r>
          </a:p>
          <a:p>
            <a:r>
              <a:rPr lang="ru-RU" sz="1400" dirty="0" smtClean="0"/>
              <a:t>начальник </a:t>
            </a:r>
            <a:r>
              <a:rPr lang="ru-RU" sz="1400" dirty="0"/>
              <a:t>лаборатории высокочистых </a:t>
            </a:r>
            <a:r>
              <a:rPr lang="ru-RU" sz="1400" dirty="0" err="1"/>
              <a:t>галогенидных</a:t>
            </a:r>
            <a:r>
              <a:rPr lang="ru-RU" sz="1400" dirty="0"/>
              <a:t> материалов для оптики</a:t>
            </a:r>
          </a:p>
          <a:p>
            <a:r>
              <a:rPr lang="ru-RU" sz="1400" dirty="0"/>
              <a:t>АО «</a:t>
            </a:r>
            <a:r>
              <a:rPr lang="ru-RU" sz="1400" dirty="0" err="1"/>
              <a:t>Гиредмет</a:t>
            </a:r>
            <a:r>
              <a:rPr lang="ru-RU" sz="1400" dirty="0"/>
              <a:t>» </a:t>
            </a:r>
          </a:p>
          <a:p>
            <a:r>
              <a:rPr lang="ru-RU" sz="1400" dirty="0"/>
              <a:t>тел. 8-929-576-99-71, </a:t>
            </a:r>
          </a:p>
          <a:p>
            <a:r>
              <a:rPr lang="en-US" sz="1400" dirty="0"/>
              <a:t>MSeKuznetsov@rosatom.ru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120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960" y="2286099"/>
            <a:ext cx="5328592" cy="115212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2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268117" y="129431"/>
            <a:ext cx="5163147" cy="570874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Лаборатория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высокочистых галогенидных материалов для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оптики.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направления деятельности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279" y="948640"/>
            <a:ext cx="4865041" cy="2222203"/>
          </a:xfrm>
          <a:prstGeom prst="rect">
            <a:avLst/>
          </a:prstGeom>
          <a:solidFill>
            <a:srgbClr val="F37D07">
              <a:alpha val="0"/>
            </a:srgbClr>
          </a:solidFill>
          <a:ln w="25400" cap="flat" cmpd="sng" algn="ctr">
            <a:solidFill>
              <a:srgbClr val="4596D1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6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1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744818" y="2494749"/>
            <a:ext cx="977632" cy="509868"/>
          </a:xfrm>
          <a:prstGeom prst="flowChartProcess">
            <a:avLst/>
          </a:prstGeom>
          <a:gradFill rotWithShape="1">
            <a:gsLst>
              <a:gs pos="0">
                <a:srgbClr val="4596D1">
                  <a:tint val="50000"/>
                  <a:satMod val="300000"/>
                </a:srgbClr>
              </a:gs>
              <a:gs pos="35000">
                <a:srgbClr val="4596D1">
                  <a:tint val="37000"/>
                  <a:satMod val="300000"/>
                </a:srgbClr>
              </a:gs>
              <a:gs pos="100000">
                <a:srgbClr val="4596D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596D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6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Синтез исходных солей</a:t>
            </a: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258431" y="2494750"/>
            <a:ext cx="1282739" cy="509867"/>
          </a:xfrm>
          <a:prstGeom prst="flowChartProcess">
            <a:avLst/>
          </a:prstGeom>
          <a:gradFill rotWithShape="1">
            <a:gsLst>
              <a:gs pos="0">
                <a:srgbClr val="4596D1">
                  <a:tint val="50000"/>
                  <a:satMod val="300000"/>
                </a:srgbClr>
              </a:gs>
              <a:gs pos="35000">
                <a:srgbClr val="4596D1">
                  <a:tint val="37000"/>
                  <a:satMod val="300000"/>
                </a:srgbClr>
              </a:gs>
              <a:gs pos="100000">
                <a:srgbClr val="4596D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596D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6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Многостадийная очистка солей</a:t>
            </a: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914375" y="2486135"/>
            <a:ext cx="1287075" cy="509869"/>
          </a:xfrm>
          <a:prstGeom prst="flowChartProcess">
            <a:avLst/>
          </a:prstGeom>
          <a:gradFill rotWithShape="1">
            <a:gsLst>
              <a:gs pos="0">
                <a:srgbClr val="4596D1">
                  <a:tint val="50000"/>
                  <a:satMod val="300000"/>
                </a:srgbClr>
              </a:gs>
              <a:gs pos="35000">
                <a:srgbClr val="4596D1">
                  <a:tint val="37000"/>
                  <a:satMod val="300000"/>
                </a:srgbClr>
              </a:gs>
              <a:gs pos="100000">
                <a:srgbClr val="4596D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596D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6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Выращивание монокристаллов</a:t>
            </a:r>
          </a:p>
        </p:txBody>
      </p:sp>
      <p:cxnSp>
        <p:nvCxnSpPr>
          <p:cNvPr id="20" name="Прямая со стрелкой 19"/>
          <p:cNvCxnSpPr>
            <a:stCxn id="17" idx="3"/>
            <a:endCxn id="18" idx="1"/>
          </p:cNvCxnSpPr>
          <p:nvPr/>
        </p:nvCxnSpPr>
        <p:spPr>
          <a:xfrm>
            <a:off x="1722450" y="2749683"/>
            <a:ext cx="535981" cy="1"/>
          </a:xfrm>
          <a:prstGeom prst="straightConnector1">
            <a:avLst/>
          </a:prstGeom>
          <a:noFill/>
          <a:ln w="25400" cap="flat" cmpd="sng" algn="ctr">
            <a:solidFill>
              <a:srgbClr val="F37D0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Прямая со стрелкой 20"/>
          <p:cNvCxnSpPr>
            <a:stCxn id="18" idx="3"/>
            <a:endCxn id="19" idx="1"/>
          </p:cNvCxnSpPr>
          <p:nvPr/>
        </p:nvCxnSpPr>
        <p:spPr>
          <a:xfrm flipV="1">
            <a:off x="3541170" y="2741070"/>
            <a:ext cx="373205" cy="8614"/>
          </a:xfrm>
          <a:prstGeom prst="straightConnector1">
            <a:avLst/>
          </a:prstGeom>
          <a:noFill/>
          <a:ln w="25400" cap="flat" cmpd="sng" algn="ctr">
            <a:solidFill>
              <a:srgbClr val="F37D0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2" name="Рисунок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3" y="1224827"/>
            <a:ext cx="1318418" cy="1201261"/>
          </a:xfrm>
          <a:prstGeom prst="rect">
            <a:avLst/>
          </a:prstGeom>
        </p:spPr>
      </p:pic>
      <p:pic>
        <p:nvPicPr>
          <p:cNvPr id="23" name="Рисунок 22" descr="C:\Users\Голованов\Desktop\Установка синтеза\Установка направленной кристаллизации галогенидов (открытые двери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r="1424" b="17553"/>
          <a:stretch>
            <a:fillRect/>
          </a:stretch>
        </p:blipFill>
        <p:spPr bwMode="auto">
          <a:xfrm>
            <a:off x="2127561" y="1224827"/>
            <a:ext cx="1544479" cy="120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8" descr="C:\Users\Голованов\Downloads\IMG_20180402_140551_HD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28" r="-105" b="12925"/>
          <a:stretch/>
        </p:blipFill>
        <p:spPr bwMode="auto">
          <a:xfrm>
            <a:off x="4052572" y="1224827"/>
            <a:ext cx="1194115" cy="11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Блок-схема: процесс 24"/>
          <p:cNvSpPr/>
          <p:nvPr/>
        </p:nvSpPr>
        <p:spPr>
          <a:xfrm>
            <a:off x="1523506" y="948640"/>
            <a:ext cx="2893729" cy="276187"/>
          </a:xfrm>
          <a:prstGeom prst="flowChartProcess">
            <a:avLst/>
          </a:prstGeom>
          <a:gradFill rotWithShape="1">
            <a:gsLst>
              <a:gs pos="0">
                <a:srgbClr val="4596D1">
                  <a:tint val="50000"/>
                  <a:satMod val="300000"/>
                </a:srgbClr>
              </a:gs>
              <a:gs pos="35000">
                <a:srgbClr val="4596D1">
                  <a:tint val="37000"/>
                  <a:satMod val="300000"/>
                </a:srgbClr>
              </a:gs>
              <a:gs pos="100000">
                <a:srgbClr val="4596D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596D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6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Существующий передел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142" y="3626890"/>
            <a:ext cx="1397041" cy="9809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77" y="3597438"/>
            <a:ext cx="1350454" cy="1098261"/>
          </a:xfrm>
          <a:prstGeom prst="rect">
            <a:avLst/>
          </a:prstGeom>
        </p:spPr>
      </p:pic>
      <p:pic>
        <p:nvPicPr>
          <p:cNvPr id="28" name="Рисунок 27" descr="PICT0420"/>
          <p:cNvPicPr/>
          <p:nvPr/>
        </p:nvPicPr>
        <p:blipFill>
          <a:blip r:embed="rId7" cstate="print">
            <a:lum bright="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15646" r="21201" b="10535"/>
          <a:stretch>
            <a:fillRect/>
          </a:stretch>
        </p:blipFill>
        <p:spPr bwMode="auto">
          <a:xfrm>
            <a:off x="6552195" y="3460679"/>
            <a:ext cx="1219200" cy="125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4281" y="3927072"/>
            <a:ext cx="1326974" cy="680720"/>
          </a:xfrm>
          <a:prstGeom prst="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 rot="9708926">
            <a:off x="2002736" y="3267874"/>
            <a:ext cx="1970827" cy="1148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ru-RU" sz="135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6463447">
            <a:off x="4161182" y="3249301"/>
            <a:ext cx="641360" cy="14257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ru-RU" sz="135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2679570">
            <a:off x="5018611" y="3413546"/>
            <a:ext cx="1295559" cy="1026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ru-RU" sz="135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80" y="4695698"/>
            <a:ext cx="2758235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1" dirty="0" smtClean="0">
                <a:solidFill>
                  <a:srgbClr val="414142"/>
                </a:solidFill>
                <a:latin typeface="Arial" charset="0"/>
                <a:cs typeface="Arial" charset="0"/>
              </a:rPr>
              <a:t>Получение оптических элементов ИК-диапазона, в том числе градиентных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849691" y="4687086"/>
            <a:ext cx="2129367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1" dirty="0">
                <a:solidFill>
                  <a:srgbClr val="414142"/>
                </a:solidFill>
                <a:latin typeface="Arial" charset="0"/>
                <a:cs typeface="Arial" charset="0"/>
              </a:rPr>
              <a:t>Получение </a:t>
            </a:r>
            <a:r>
              <a:rPr lang="ru-RU" sz="1051" dirty="0" smtClean="0">
                <a:solidFill>
                  <a:srgbClr val="414142"/>
                </a:solidFill>
                <a:latin typeface="Arial" charset="0"/>
                <a:cs typeface="Arial" charset="0"/>
              </a:rPr>
              <a:t>оптоволокна ИК-диапазона, в </a:t>
            </a:r>
            <a:r>
              <a:rPr lang="ru-RU" sz="1051" dirty="0" err="1" smtClean="0">
                <a:solidFill>
                  <a:srgbClr val="414142"/>
                </a:solidFill>
                <a:latin typeface="Arial" charset="0"/>
                <a:cs typeface="Arial" charset="0"/>
              </a:rPr>
              <a:t>т.ч</a:t>
            </a:r>
            <a:r>
              <a:rPr lang="ru-RU" sz="1051" dirty="0" smtClean="0">
                <a:solidFill>
                  <a:srgbClr val="414142"/>
                </a:solidFill>
                <a:latin typeface="Arial" charset="0"/>
                <a:cs typeface="Arial" charset="0"/>
              </a:rPr>
              <a:t>. градиентного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18135" y="4695698"/>
            <a:ext cx="3163865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1" dirty="0" smtClean="0">
                <a:solidFill>
                  <a:srgbClr val="414142"/>
                </a:solidFill>
                <a:latin typeface="Arial" charset="0"/>
                <a:cs typeface="Arial" charset="0"/>
              </a:rPr>
              <a:t>Получение полупроводниковых детекторных элементов ионизирующих излучений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81" y="3328211"/>
            <a:ext cx="8115244" cy="17832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200080" y="3331428"/>
            <a:ext cx="1767273" cy="26600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6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Создаваемый передел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66953" y="2113220"/>
            <a:ext cx="2496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Кристаллы </a:t>
            </a:r>
            <a:r>
              <a:rPr lang="ru-RU" sz="1200" dirty="0" smtClean="0"/>
              <a:t>состава </a:t>
            </a:r>
            <a:r>
              <a:rPr lang="en-US" sz="1200" dirty="0" err="1" smtClean="0"/>
              <a:t>TlCl-TlBr</a:t>
            </a:r>
            <a:r>
              <a:rPr lang="ru-RU" sz="1200" dirty="0" smtClean="0"/>
              <a:t> (КРС-6)</a:t>
            </a:r>
            <a:r>
              <a:rPr lang="en-US" sz="1200" dirty="0" smtClean="0"/>
              <a:t>, </a:t>
            </a:r>
            <a:r>
              <a:rPr lang="en-US" sz="1200" dirty="0" err="1" smtClean="0"/>
              <a:t>TlBr-TlI</a:t>
            </a:r>
            <a:r>
              <a:rPr lang="ru-RU" sz="1200" dirty="0" smtClean="0"/>
              <a:t> (КРС-5)</a:t>
            </a:r>
            <a:r>
              <a:rPr lang="en-US" sz="1200" dirty="0" smtClean="0"/>
              <a:t>, </a:t>
            </a:r>
            <a:r>
              <a:rPr lang="en-US" sz="1200" dirty="0" err="1"/>
              <a:t>TlBr</a:t>
            </a:r>
            <a:r>
              <a:rPr lang="en-US" sz="1200" dirty="0"/>
              <a:t>, </a:t>
            </a:r>
            <a:r>
              <a:rPr lang="en-US" sz="1200" dirty="0" err="1" smtClean="0"/>
              <a:t>AgCl-AgBr</a:t>
            </a:r>
            <a:r>
              <a:rPr lang="ru-RU" sz="1200" dirty="0" smtClean="0"/>
              <a:t>, др.</a:t>
            </a:r>
          </a:p>
          <a:p>
            <a:r>
              <a:rPr lang="ru-RU" sz="1200" dirty="0" smtClean="0"/>
              <a:t>и оптические заготовки</a:t>
            </a:r>
            <a:endParaRPr lang="ru-RU" sz="12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5110" y="1015042"/>
            <a:ext cx="1476133" cy="11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9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5" y="651928"/>
            <a:ext cx="2344651" cy="1987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341784" y="50161"/>
            <a:ext cx="4392488" cy="58882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Применение полупроводниковых детекторов на основе </a:t>
            </a:r>
            <a:r>
              <a:rPr lang="en-US" sz="1800" b="1" dirty="0" smtClean="0"/>
              <a:t>TlBr</a:t>
            </a:r>
            <a:endParaRPr lang="ru-RU" sz="1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360941" y="2096254"/>
            <a:ext cx="1930613" cy="120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6367"/>
            <a:r>
              <a:rPr lang="ru-RU" sz="901" b="1" i="1" dirty="0">
                <a:latin typeface="Arial"/>
                <a:cs typeface="Arial"/>
              </a:rPr>
              <a:t>Космос</a:t>
            </a:r>
          </a:p>
          <a:p>
            <a:pPr algn="r" defTabSz="686367"/>
            <a:r>
              <a:rPr lang="ru-RU" sz="901" i="1" dirty="0">
                <a:latin typeface="Arial"/>
                <a:cs typeface="Arial"/>
              </a:rPr>
              <a:t>При использовании нашего детектора можно проводить измерения в экстремальных условиях, т.к. </a:t>
            </a:r>
            <a:r>
              <a:rPr lang="en-US" sz="901" i="1" dirty="0">
                <a:latin typeface="Arial"/>
                <a:cs typeface="Arial"/>
              </a:rPr>
              <a:t>TlBr</a:t>
            </a:r>
            <a:r>
              <a:rPr lang="ru-RU" sz="901" i="1" dirty="0">
                <a:latin typeface="Arial"/>
                <a:cs typeface="Arial"/>
              </a:rPr>
              <a:t> устойчив в жесткому ионизирующему излучению и регистрирует излучение свыше 1000 кэВ </a:t>
            </a:r>
          </a:p>
        </p:txBody>
      </p:sp>
      <p:pic>
        <p:nvPicPr>
          <p:cNvPr id="50" name="Picture 2" descr="宇宙研究イメー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88" y="701923"/>
            <a:ext cx="2167154" cy="1395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AutoShape 4" descr="Field Portable XRF for Agriculture: Environmental Quality Assessments"/>
          <p:cNvSpPr>
            <a:spLocks noChangeAspect="1" noChangeArrowheads="1"/>
          </p:cNvSpPr>
          <p:nvPr/>
        </p:nvSpPr>
        <p:spPr bwMode="auto">
          <a:xfrm>
            <a:off x="1256614" y="-108447"/>
            <a:ext cx="228812" cy="2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pPr defTabSz="686367"/>
            <a:endParaRPr lang="ru-RU" sz="1351">
              <a:latin typeface="Arial"/>
              <a:cs typeface="Arial"/>
            </a:endParaRPr>
          </a:p>
        </p:txBody>
      </p: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73" y="2954303"/>
            <a:ext cx="1661159" cy="12446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651225" y="4625366"/>
            <a:ext cx="6612802" cy="22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367"/>
            <a:endParaRPr lang="ru-RU" sz="135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09808" y="4175110"/>
            <a:ext cx="2905309" cy="78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367"/>
            <a:r>
              <a:rPr lang="ru-RU" sz="901" b="1" i="1" dirty="0">
                <a:latin typeface="Arial"/>
                <a:cs typeface="Arial"/>
              </a:rPr>
              <a:t>Обращение с РАО и ОЯТ</a:t>
            </a:r>
          </a:p>
          <a:p>
            <a:pPr defTabSz="686367"/>
            <a:r>
              <a:rPr lang="ru-RU" sz="901" i="1" dirty="0">
                <a:latin typeface="Arial"/>
                <a:cs typeface="Arial"/>
              </a:rPr>
              <a:t>Для создания гамма-камер, позволяющей визуализировать радиоактивное загрязнение, что возможно благодаря  широкому диапазону энергий и высокой чувствительности.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34435" y="2203509"/>
            <a:ext cx="2554337" cy="78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367"/>
            <a:r>
              <a:rPr lang="ru-RU" sz="901" b="1" i="1" dirty="0">
                <a:latin typeface="Arial"/>
                <a:cs typeface="Arial"/>
              </a:rPr>
              <a:t>Медицина</a:t>
            </a:r>
          </a:p>
          <a:p>
            <a:pPr defTabSz="686367"/>
            <a:r>
              <a:rPr lang="ru-RU" sz="901" i="1" dirty="0">
                <a:latin typeface="Arial"/>
                <a:cs typeface="Arial"/>
              </a:rPr>
              <a:t>В качестве детекторов для ПЭТ и КТ благодаря высокому разрешению и сниженной дозовой нагрузке на пациентов и персонал.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912982" y="4134121"/>
            <a:ext cx="2992196" cy="78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367"/>
            <a:r>
              <a:rPr lang="ru-RU" sz="901" b="1" i="1" dirty="0">
                <a:latin typeface="Arial"/>
                <a:cs typeface="Arial"/>
              </a:rPr>
              <a:t>Спектрометрия и дозиметрия</a:t>
            </a:r>
          </a:p>
          <a:p>
            <a:pPr defTabSz="686367"/>
            <a:r>
              <a:rPr lang="ru-RU" sz="901" i="1" dirty="0">
                <a:latin typeface="Arial"/>
                <a:cs typeface="Arial"/>
              </a:rPr>
              <a:t>Для создания небольших ручных спектрометров для работы в полевых условиях, т.к. он может работать  даже при комнатной температуре без охлаждения и имеет маленький размер и вес.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99310" y="1691170"/>
            <a:ext cx="1415773" cy="923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6367"/>
            <a:r>
              <a:rPr lang="ru-RU" sz="1351" b="1" dirty="0">
                <a:latin typeface="Arial"/>
                <a:cs typeface="Arial"/>
              </a:rPr>
              <a:t>ПРИМЕНЕНИЕ</a:t>
            </a:r>
          </a:p>
          <a:p>
            <a:pPr algn="ctr" defTabSz="686367"/>
            <a:r>
              <a:rPr lang="ru-RU" sz="1351" b="1" dirty="0">
                <a:latin typeface="Arial"/>
                <a:cs typeface="Arial"/>
              </a:rPr>
              <a:t>ДЕТЕКТОРОВ </a:t>
            </a:r>
            <a:endParaRPr lang="en-US" sz="1351" b="1" dirty="0">
              <a:latin typeface="Arial"/>
              <a:cs typeface="Arial"/>
            </a:endParaRPr>
          </a:p>
          <a:p>
            <a:pPr algn="ctr" defTabSz="686367"/>
            <a:r>
              <a:rPr lang="ru-RU" sz="1351" b="1" dirty="0">
                <a:latin typeface="Arial"/>
                <a:cs typeface="Arial"/>
              </a:rPr>
              <a:t>НА ОСНОВЕ</a:t>
            </a:r>
          </a:p>
          <a:p>
            <a:pPr algn="ctr" defTabSz="686367"/>
            <a:r>
              <a:rPr lang="en-US" sz="1351" b="1" dirty="0">
                <a:latin typeface="Arial"/>
                <a:cs typeface="Arial"/>
              </a:rPr>
              <a:t>TlBr</a:t>
            </a:r>
            <a:endParaRPr lang="ru-RU" sz="1351" b="1" dirty="0">
              <a:latin typeface="Arial"/>
              <a:cs typeface="Arial"/>
            </a:endParaRPr>
          </a:p>
        </p:txBody>
      </p:sp>
      <p:sp>
        <p:nvSpPr>
          <p:cNvPr id="58" name="Стрелка вправо с вырезом 57"/>
          <p:cNvSpPr/>
          <p:nvPr/>
        </p:nvSpPr>
        <p:spPr>
          <a:xfrm>
            <a:off x="4635871" y="2013166"/>
            <a:ext cx="665393" cy="120782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367"/>
            <a:endParaRPr lang="ru-RU" sz="135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9" name="Стрелка вправо с вырезом 58"/>
          <p:cNvSpPr/>
          <p:nvPr/>
        </p:nvSpPr>
        <p:spPr>
          <a:xfrm flipH="1">
            <a:off x="2669265" y="2020928"/>
            <a:ext cx="652495" cy="120782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367"/>
            <a:endParaRPr lang="ru-RU" sz="135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0" name="Стрелка вправо с вырезом 59"/>
          <p:cNvSpPr/>
          <p:nvPr/>
        </p:nvSpPr>
        <p:spPr>
          <a:xfrm rot="2640132">
            <a:off x="4303173" y="2759487"/>
            <a:ext cx="665393" cy="120782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367"/>
            <a:endParaRPr lang="ru-RU" sz="135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1" name="Стрелка вправо с вырезом 60"/>
          <p:cNvSpPr/>
          <p:nvPr/>
        </p:nvSpPr>
        <p:spPr>
          <a:xfrm rot="8166181">
            <a:off x="2922757" y="2731249"/>
            <a:ext cx="665393" cy="120782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367"/>
            <a:endParaRPr lang="ru-RU" sz="1351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2" name="Picture 2" descr="D3S wearable RIID gamma neutron detector (radiation identific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44" y="3065838"/>
            <a:ext cx="1042847" cy="9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Объект 5"/>
          <p:cNvSpPr txBox="1">
            <a:spLocks noGrp="1"/>
          </p:cNvSpPr>
          <p:nvPr>
            <p:ph idx="1"/>
          </p:nvPr>
        </p:nvSpPr>
        <p:spPr>
          <a:xfrm>
            <a:off x="295275" y="2676525"/>
            <a:ext cx="8591551" cy="2183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14513" indent="-214513">
              <a:lnSpc>
                <a:spcPct val="100000"/>
              </a:lnSpc>
              <a:spcAft>
                <a:spcPts val="601"/>
              </a:spcAft>
              <a:buFont typeface="Wingdings" panose="05000000000000000000" pitchFamily="2" charset="2"/>
              <a:buChar char="ü"/>
            </a:pPr>
            <a:r>
              <a:rPr lang="ru-RU" altLang="ru-RU" sz="1051" u="sng" dirty="0"/>
              <a:t>Кремниевые и германиевые </a:t>
            </a:r>
            <a:r>
              <a:rPr lang="ru-RU" altLang="ru-RU" sz="1051" dirty="0"/>
              <a:t>полупроводниковые детекторы требуют для своей работы </a:t>
            </a:r>
            <a:r>
              <a:rPr lang="ru-RU" altLang="ru-RU" sz="1051" u="sng" dirty="0"/>
              <a:t>охлаждения до температуры жидкого азота </a:t>
            </a:r>
            <a:r>
              <a:rPr lang="ru-RU" sz="1051" dirty="0"/>
              <a:t>для снижения токов утечки и увеличения чувствительности</a:t>
            </a:r>
            <a:r>
              <a:rPr lang="ru-RU" altLang="ru-RU" sz="1051" dirty="0"/>
              <a:t>, а сами системы охлаждения являются достаточно сложными, поэтому современные неохлаждаемые полупроводниковые детекторы имеют неоспоримое преимущество.</a:t>
            </a:r>
          </a:p>
          <a:p>
            <a:pPr marL="214513" indent="-214513">
              <a:lnSpc>
                <a:spcPct val="100000"/>
              </a:lnSpc>
              <a:spcAft>
                <a:spcPts val="601"/>
              </a:spcAft>
              <a:buFont typeface="Wingdings" panose="05000000000000000000" pitchFamily="2" charset="2"/>
              <a:buChar char="ü"/>
            </a:pPr>
            <a:r>
              <a:rPr lang="ru-RU" altLang="ru-RU" sz="1051" dirty="0"/>
              <a:t>В свою очередь, среди них </a:t>
            </a:r>
            <a:r>
              <a:rPr lang="en-US" altLang="ru-RU" sz="1051" dirty="0"/>
              <a:t>TlBr</a:t>
            </a:r>
            <a:r>
              <a:rPr lang="ru-RU" altLang="ru-RU" sz="1051" dirty="0"/>
              <a:t> имеет самые высокие атомные веса составляющих компонентов, высокую плотность, и, соответственно, </a:t>
            </a:r>
            <a:r>
              <a:rPr lang="ru-RU" altLang="ru-RU" sz="1051" u="sng" dirty="0"/>
              <a:t>самую высокую  поглощающую способность и эффективность регистрации х- и </a:t>
            </a:r>
            <a:r>
              <a:rPr lang="ru-RU" altLang="ru-RU" sz="1051" u="sng" dirty="0">
                <a:sym typeface="Symbol" pitchFamily="18" charset="2"/>
              </a:rPr>
              <a:t>-</a:t>
            </a:r>
            <a:r>
              <a:rPr lang="ru-RU" altLang="ru-RU" sz="1051" u="sng" dirty="0"/>
              <a:t> излучений.</a:t>
            </a:r>
            <a:r>
              <a:rPr lang="ru-RU" altLang="ru-RU" sz="1051" dirty="0"/>
              <a:t> </a:t>
            </a:r>
          </a:p>
          <a:p>
            <a:pPr marL="214513" indent="-214513">
              <a:lnSpc>
                <a:spcPct val="100000"/>
              </a:lnSpc>
              <a:spcAft>
                <a:spcPts val="601"/>
              </a:spcAft>
              <a:buFont typeface="Wingdings" panose="05000000000000000000" pitchFamily="2" charset="2"/>
              <a:buChar char="ü"/>
            </a:pPr>
            <a:r>
              <a:rPr lang="ru-RU" altLang="ru-RU" sz="1051" u="sng" dirty="0"/>
              <a:t>Самая широкая запрещенная зона среди используемых материалов </a:t>
            </a:r>
            <a:r>
              <a:rPr lang="ru-RU" altLang="ru-RU" sz="1051" dirty="0"/>
              <a:t>(Е</a:t>
            </a:r>
            <a:r>
              <a:rPr lang="en-US" altLang="ru-RU" sz="1051" baseline="-25000" dirty="0"/>
              <a:t>g</a:t>
            </a:r>
            <a:r>
              <a:rPr lang="ru-RU" altLang="ru-RU" sz="1051" dirty="0"/>
              <a:t> = 2,68</a:t>
            </a:r>
            <a:r>
              <a:rPr lang="en-US" altLang="ru-RU" sz="1051" dirty="0"/>
              <a:t> </a:t>
            </a:r>
            <a:r>
              <a:rPr lang="ru-RU" altLang="ru-RU" sz="1051" dirty="0"/>
              <a:t>эВ) позволяет детектору работать при комнатных температурах с низкими токами утечки. </a:t>
            </a:r>
          </a:p>
          <a:p>
            <a:pPr marL="214513" indent="-214513">
              <a:lnSpc>
                <a:spcPct val="100000"/>
              </a:lnSpc>
              <a:spcAft>
                <a:spcPts val="601"/>
              </a:spcAft>
              <a:buFont typeface="Wingdings" panose="05000000000000000000" pitchFamily="2" charset="2"/>
              <a:buChar char="ü"/>
            </a:pPr>
            <a:r>
              <a:rPr lang="ru-RU" altLang="ru-RU" sz="1051" u="sng" dirty="0"/>
              <a:t>Невысокая температура плавления  </a:t>
            </a:r>
            <a:r>
              <a:rPr lang="en-US" altLang="ru-RU" sz="1051" dirty="0"/>
              <a:t>(</a:t>
            </a:r>
            <a:r>
              <a:rPr lang="ru-RU" altLang="ru-RU" sz="1051" dirty="0"/>
              <a:t>460</a:t>
            </a:r>
            <a:r>
              <a:rPr lang="ru-RU" altLang="ru-RU" sz="1051" baseline="30000" dirty="0"/>
              <a:t>0</a:t>
            </a:r>
            <a:r>
              <a:rPr lang="ru-RU" altLang="ru-RU" sz="1051" dirty="0"/>
              <a:t>С</a:t>
            </a:r>
            <a:r>
              <a:rPr lang="en-US" altLang="ru-RU" sz="1051" dirty="0"/>
              <a:t>)</a:t>
            </a:r>
            <a:r>
              <a:rPr lang="ru-RU" altLang="ru-RU" sz="1051" dirty="0"/>
              <a:t> и отсутствие фазовых переходов между </a:t>
            </a:r>
            <a:r>
              <a:rPr lang="ru-RU" altLang="ru-RU" sz="1051" dirty="0" err="1"/>
              <a:t>Т</a:t>
            </a:r>
            <a:r>
              <a:rPr lang="ru-RU" altLang="ru-RU" sz="1051" baseline="-25000" dirty="0" err="1"/>
              <a:t>пл</a:t>
            </a:r>
            <a:r>
              <a:rPr lang="ru-RU" altLang="ru-RU" sz="1051" baseline="30000" dirty="0"/>
              <a:t> </a:t>
            </a:r>
            <a:r>
              <a:rPr lang="ru-RU" altLang="ru-RU" sz="1051" dirty="0"/>
              <a:t>и </a:t>
            </a:r>
            <a:r>
              <a:rPr lang="ru-RU" altLang="ru-RU" sz="1051" dirty="0" err="1"/>
              <a:t>Т</a:t>
            </a:r>
            <a:r>
              <a:rPr lang="ru-RU" altLang="ru-RU" sz="1051" baseline="-25000" dirty="0" err="1"/>
              <a:t>комн</a:t>
            </a:r>
            <a:r>
              <a:rPr lang="ru-RU" altLang="ru-RU" sz="1051" dirty="0"/>
              <a:t> позволяют достаточно просто выращивать из расплава монокристаллы до</a:t>
            </a:r>
            <a:r>
              <a:rPr lang="en-US" altLang="ru-RU" sz="1051" dirty="0"/>
              <a:t> D=</a:t>
            </a:r>
            <a:r>
              <a:rPr lang="ru-RU" altLang="ru-RU" sz="1051" dirty="0"/>
              <a:t>100мм. </a:t>
            </a:r>
          </a:p>
          <a:p>
            <a:pPr marL="214513" indent="-214513">
              <a:lnSpc>
                <a:spcPct val="100000"/>
              </a:lnSpc>
              <a:spcAft>
                <a:spcPts val="601"/>
              </a:spcAft>
              <a:buFont typeface="Wingdings" panose="05000000000000000000" pitchFamily="2" charset="2"/>
              <a:buChar char="ü"/>
            </a:pPr>
            <a:r>
              <a:rPr lang="en-US" altLang="ru-RU" sz="1051" dirty="0"/>
              <a:t>TlBr</a:t>
            </a:r>
            <a:r>
              <a:rPr lang="ru-RU" altLang="ru-RU" sz="1051" dirty="0"/>
              <a:t> </a:t>
            </a:r>
            <a:r>
              <a:rPr lang="ru-RU" altLang="ru-RU" sz="1051" u="sng" dirty="0"/>
              <a:t>не гигроскопичен </a:t>
            </a:r>
            <a:r>
              <a:rPr lang="ru-RU" altLang="ru-RU" sz="1051" dirty="0"/>
              <a:t>и не требует дополнительных защитных покрытий.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769" y="102013"/>
            <a:ext cx="6192688" cy="59991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Превосходство: ПП материалы, используемые для создания полупроводниковых детекторов </a:t>
            </a:r>
            <a:r>
              <a:rPr lang="ru-RU" sz="1800" b="1" dirty="0"/>
              <a:t>х- и γ- излучений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322023"/>
              </p:ext>
            </p:extLst>
          </p:nvPr>
        </p:nvGraphicFramePr>
        <p:xfrm>
          <a:off x="523875" y="763820"/>
          <a:ext cx="8362951" cy="176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3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853">
                <a:tc>
                  <a:txBody>
                    <a:bodyPr/>
                    <a:lstStyle/>
                    <a:p>
                      <a:pPr marL="0" marR="0" lvl="0" indent="0" algn="l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Материал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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г/см</a:t>
                      </a:r>
                      <a:r>
                        <a:rPr kumimoji="0" lang="ru-RU" sz="11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ат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</a:t>
                      </a:r>
                      <a:r>
                        <a:rPr kumimoji="0" lang="en-US" sz="11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ru-RU" sz="11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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см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(при 20  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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</a:t>
                      </a:r>
                      <a:r>
                        <a:rPr kumimoji="0" lang="ru-RU" sz="11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е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см</a:t>
                      </a:r>
                      <a:r>
                        <a:rPr kumimoji="0" lang="ru-RU" sz="11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</a:t>
                      </a:r>
                      <a:r>
                        <a:rPr kumimoji="0" lang="en-US" sz="11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см</a:t>
                      </a:r>
                      <a:r>
                        <a:rPr kumimoji="0" lang="en-US" sz="11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644" marR="68644" marT="34322" marB="34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04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CdTe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5,85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 и 52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1,44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r>
                        <a:rPr lang="ru-RU" sz="1100" baseline="30000" dirty="0" smtClean="0"/>
                        <a:t>9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3,3•10</a:t>
                      </a:r>
                      <a:r>
                        <a:rPr lang="ru-RU" sz="1100" baseline="30000" dirty="0" smtClean="0"/>
                        <a:t>-3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2•10</a:t>
                      </a:r>
                      <a:r>
                        <a:rPr lang="ru-RU" sz="1100" baseline="30000" dirty="0" smtClean="0"/>
                        <a:t>-4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0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CZT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~5</a:t>
                      </a:r>
                      <a:r>
                        <a:rPr lang="ru-RU" sz="1100" dirty="0" smtClean="0"/>
                        <a:t>,8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marL="0" marR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48 и 30 и 52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1,62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&gt;</a:t>
                      </a:r>
                      <a:r>
                        <a:rPr lang="ru-RU" sz="1100" dirty="0" smtClean="0"/>
                        <a:t>10</a:t>
                      </a:r>
                      <a:r>
                        <a:rPr lang="ru-RU" sz="1100" baseline="30000" dirty="0" smtClean="0"/>
                        <a:t>10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3•10</a:t>
                      </a:r>
                      <a:r>
                        <a:rPr lang="ru-RU" sz="1100" baseline="30000" dirty="0" smtClean="0"/>
                        <a:t>-3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6•10</a:t>
                      </a:r>
                      <a:r>
                        <a:rPr lang="ru-RU" sz="1100" baseline="30000" dirty="0" smtClean="0"/>
                        <a:t>-6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0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TlBr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7,56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81 и 35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2,68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 10</a:t>
                      </a:r>
                      <a:r>
                        <a:rPr lang="ru-RU" sz="1100" baseline="30000" dirty="0" smtClean="0"/>
                        <a:t>12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3•10</a:t>
                      </a:r>
                      <a:r>
                        <a:rPr lang="ru-RU" sz="1100" baseline="30000" dirty="0" smtClean="0"/>
                        <a:t>-4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1•10</a:t>
                      </a:r>
                      <a:r>
                        <a:rPr lang="ru-RU" sz="1100" baseline="30000" dirty="0" smtClean="0"/>
                        <a:t>-4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0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2,33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1,12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</a:t>
                      </a:r>
                      <a:r>
                        <a:rPr lang="ru-RU" sz="1100" dirty="0" smtClean="0"/>
                        <a:t>10</a:t>
                      </a:r>
                      <a:r>
                        <a:rPr lang="ru-RU" sz="1100" baseline="30000" dirty="0" smtClean="0"/>
                        <a:t>4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9,6•10</a:t>
                      </a:r>
                      <a:r>
                        <a:rPr lang="ru-RU" sz="1100" baseline="30000" dirty="0" smtClean="0"/>
                        <a:t>-1</a:t>
                      </a:r>
                      <a:endParaRPr lang="ru-RU" sz="1100" baseline="300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0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5,33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0,67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1,9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644" marR="68644" marT="34322" marB="343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2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97768" y="76249"/>
            <a:ext cx="4995326" cy="92780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Электрофизические характеристики </a:t>
            </a:r>
            <a:r>
              <a:rPr lang="en-US" sz="2000" b="1" dirty="0" err="1" smtClean="0"/>
              <a:t>TlBr</a:t>
            </a:r>
            <a:r>
              <a:rPr lang="en-US" sz="2000" b="1" dirty="0" smtClean="0"/>
              <a:t> (</a:t>
            </a:r>
            <a:r>
              <a:rPr lang="ru-RU" sz="2000" b="1" dirty="0" smtClean="0"/>
              <a:t>при 20</a:t>
            </a:r>
            <a:r>
              <a:rPr lang="ru-RU" sz="2000" b="1" baseline="30000" dirty="0" smtClean="0"/>
              <a:t>о</a:t>
            </a:r>
            <a:r>
              <a:rPr lang="ru-RU" sz="2000" b="1" dirty="0" smtClean="0"/>
              <a:t>С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40228"/>
              </p:ext>
            </p:extLst>
          </p:nvPr>
        </p:nvGraphicFramePr>
        <p:xfrm>
          <a:off x="4950297" y="701923"/>
          <a:ext cx="4104456" cy="3124890"/>
        </p:xfrm>
        <a:graphic>
          <a:graphicData uri="http://schemas.openxmlformats.org/drawingml/2006/table">
            <a:tbl>
              <a:tblPr/>
              <a:tblGrid>
                <a:gridCol w="43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1210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Dopant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dark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Om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cm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(×10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photo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  <a:sym typeface="Symbol" pitchFamily="18" charset="2"/>
                        </a:rPr>
                        <a:t>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cm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/V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Pb, 1 ppm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Lis11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Pb, 5 ppm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Pb, 10 ppm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Pb, 100 ppm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97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Ca1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Ca, 50 ppm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 5÷6·10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-5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(e, h)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Ca2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Ca., 75 ppm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 1·10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(e, h)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810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Ca3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Ca, 100 ppm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 1·10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(e)</a:t>
                      </a:r>
                    </a:p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 1·10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-5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(h)</a:t>
                      </a:r>
                    </a:p>
                  </a:txBody>
                  <a:tcPr marL="36000" marR="36000" marT="72005" marB="72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Picture 199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60" y="3884725"/>
            <a:ext cx="3600400" cy="11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768" y="1061963"/>
            <a:ext cx="44644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Наши данные </a:t>
            </a:r>
            <a:r>
              <a:rPr lang="ru-RU" sz="1200" dirty="0"/>
              <a:t>показывают, что уровень Ферми в кристаллах </a:t>
            </a:r>
            <a:r>
              <a:rPr lang="ru-RU" sz="1200" dirty="0" err="1" smtClean="0"/>
              <a:t>TlBr:Ca</a:t>
            </a:r>
            <a:r>
              <a:rPr lang="ru-RU" sz="1200" dirty="0" smtClean="0"/>
              <a:t> </a:t>
            </a:r>
            <a:r>
              <a:rPr lang="ru-RU" sz="1200" dirty="0"/>
              <a:t>фиксируется на том же месте, что и в кристаллах </a:t>
            </a:r>
            <a:r>
              <a:rPr lang="ru-RU" sz="1200" dirty="0" err="1" smtClean="0"/>
              <a:t>TlBr:Pb</a:t>
            </a:r>
            <a:r>
              <a:rPr lang="ru-RU" sz="1200" dirty="0"/>
              <a:t>, а </a:t>
            </a:r>
            <a:r>
              <a:rPr lang="ru-RU" sz="1200" dirty="0" err="1"/>
              <a:t>темновое</a:t>
            </a:r>
            <a:r>
              <a:rPr lang="ru-RU" sz="1200" dirty="0"/>
              <a:t> сопротивление также достигает (1-10) × 10</a:t>
            </a:r>
            <a:r>
              <a:rPr lang="ru-RU" sz="1200" baseline="30000" dirty="0"/>
              <a:t>11</a:t>
            </a:r>
            <a:r>
              <a:rPr lang="ru-RU" sz="1200" dirty="0"/>
              <a:t> </a:t>
            </a:r>
            <a:r>
              <a:rPr lang="ru-RU" sz="1200" dirty="0" err="1"/>
              <a:t>Ом·см</a:t>
            </a:r>
            <a:r>
              <a:rPr lang="ru-RU" sz="1200" dirty="0"/>
              <a:t> при комнатной температуре. </a:t>
            </a:r>
            <a:endParaRPr lang="ru-RU" sz="1200" dirty="0" smtClean="0"/>
          </a:p>
          <a:p>
            <a:pPr>
              <a:spcBef>
                <a:spcPts val="600"/>
              </a:spcBef>
            </a:pPr>
            <a:r>
              <a:rPr lang="ru-RU" sz="1200" dirty="0" smtClean="0"/>
              <a:t>В </a:t>
            </a:r>
            <a:r>
              <a:rPr lang="ru-RU" sz="1200" dirty="0"/>
              <a:t>то же время концентрация глубоких ловушек в кристаллах </a:t>
            </a:r>
            <a:r>
              <a:rPr lang="ru-RU" sz="1200" dirty="0" err="1" smtClean="0"/>
              <a:t>TlBr:Ca</a:t>
            </a:r>
            <a:r>
              <a:rPr lang="ru-RU" sz="1200" dirty="0" smtClean="0"/>
              <a:t> </a:t>
            </a:r>
            <a:r>
              <a:rPr lang="ru-RU" sz="1200" dirty="0"/>
              <a:t>намного ниже, чем в кристаллах </a:t>
            </a:r>
            <a:r>
              <a:rPr lang="ru-RU" sz="1200" dirty="0" err="1" smtClean="0"/>
              <a:t>TlBr:Pb</a:t>
            </a:r>
            <a:r>
              <a:rPr lang="ru-RU" sz="1200" dirty="0"/>
              <a:t>.</a:t>
            </a:r>
            <a:r>
              <a:rPr lang="ru-RU" sz="12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ru-RU" sz="1200" dirty="0" smtClean="0"/>
              <a:t>Материал</a:t>
            </a:r>
            <a:r>
              <a:rPr lang="ru-RU" sz="1200" dirty="0"/>
              <a:t>, легированный кальцием, </a:t>
            </a:r>
            <a:r>
              <a:rPr lang="ru-RU" sz="1200" dirty="0" smtClean="0"/>
              <a:t>более перспективный </a:t>
            </a:r>
            <a:r>
              <a:rPr lang="ru-RU" sz="1200" dirty="0"/>
              <a:t>для использования в детекторах.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7" y="2843423"/>
            <a:ext cx="3099231" cy="21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2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4" y="206169"/>
            <a:ext cx="8507174" cy="49575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Спектры, полученные на </a:t>
            </a:r>
            <a:r>
              <a:rPr lang="en-US" sz="1800" b="1" dirty="0" err="1"/>
              <a:t>TlBr</a:t>
            </a:r>
            <a:r>
              <a:rPr lang="ru-RU" sz="1800" b="1" dirty="0"/>
              <a:t> детекторе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65703"/>
              </p:ext>
            </p:extLst>
          </p:nvPr>
        </p:nvGraphicFramePr>
        <p:xfrm>
          <a:off x="203145" y="3582243"/>
          <a:ext cx="6365053" cy="1328140"/>
        </p:xfrm>
        <a:graphic>
          <a:graphicData uri="http://schemas.openxmlformats.org/drawingml/2006/table">
            <a:tbl>
              <a:tblPr/>
              <a:tblGrid>
                <a:gridCol w="236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Энергия регистрируемого излучения (изотоп)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3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59.6 кэВ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79,3 кэВ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 кэВ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662 кэВ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Энергетическое разрешение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детектора на основе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TlBr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(ПШПВ)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эВ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5" y="905643"/>
            <a:ext cx="3028513" cy="21548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4" r="-8423"/>
          <a:stretch>
            <a:fillRect/>
          </a:stretch>
        </p:blipFill>
        <p:spPr bwMode="auto">
          <a:xfrm>
            <a:off x="4230216" y="923610"/>
            <a:ext cx="3023619" cy="21474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4211326" y="3126258"/>
            <a:ext cx="30236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Спектр </a:t>
            </a:r>
            <a:r>
              <a:rPr lang="en-US" altLang="ru-RU" sz="1200" dirty="0">
                <a:sym typeface="Symbol" panose="05050102010706020507" pitchFamily="18" charset="2"/>
              </a:rPr>
              <a:t></a:t>
            </a:r>
            <a:r>
              <a:rPr lang="ru-RU" altLang="ru-RU" sz="1200" dirty="0"/>
              <a:t>- источника </a:t>
            </a:r>
            <a:r>
              <a:rPr lang="en-US" altLang="ru-RU" sz="1200" dirty="0"/>
              <a:t>Ba</a:t>
            </a:r>
            <a:r>
              <a:rPr lang="ru-RU" altLang="ru-RU" sz="1200" baseline="30000" dirty="0"/>
              <a:t>133</a:t>
            </a:r>
            <a:r>
              <a:rPr lang="en-US" altLang="ru-RU" sz="1200" dirty="0"/>
              <a:t> </a:t>
            </a:r>
            <a:r>
              <a:rPr lang="ru-RU" altLang="ru-RU" sz="1200" dirty="0"/>
              <a:t>(при +10</a:t>
            </a:r>
            <a:r>
              <a:rPr lang="ru-RU" altLang="ru-RU" sz="1200" baseline="30000" dirty="0"/>
              <a:t>о</a:t>
            </a:r>
            <a:r>
              <a:rPr lang="ru-RU" altLang="ru-RU" sz="1200" dirty="0"/>
              <a:t>С)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03145" y="3126258"/>
            <a:ext cx="30285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Спектр </a:t>
            </a:r>
            <a:r>
              <a:rPr lang="en-US" altLang="ru-RU" sz="1200" dirty="0">
                <a:sym typeface="Symbol" panose="05050102010706020507" pitchFamily="18" charset="2"/>
              </a:rPr>
              <a:t></a:t>
            </a:r>
            <a:r>
              <a:rPr lang="ru-RU" altLang="ru-RU" sz="1200" dirty="0"/>
              <a:t>- источника </a:t>
            </a:r>
            <a:r>
              <a:rPr lang="en-US" altLang="ru-RU" sz="1200" dirty="0"/>
              <a:t>Am</a:t>
            </a:r>
            <a:r>
              <a:rPr lang="en-US" altLang="ru-RU" sz="1200" baseline="30000" dirty="0"/>
              <a:t>241</a:t>
            </a:r>
            <a:r>
              <a:rPr lang="ru-RU" altLang="ru-RU" sz="1200" dirty="0"/>
              <a:t> (при +10</a:t>
            </a:r>
            <a:r>
              <a:rPr lang="ru-RU" altLang="ru-RU" sz="1200" baseline="30000" dirty="0"/>
              <a:t>о</a:t>
            </a:r>
            <a:r>
              <a:rPr lang="ru-RU" altLang="ru-RU" sz="1200" dirty="0"/>
              <a:t>С)</a:t>
            </a:r>
          </a:p>
        </p:txBody>
      </p:sp>
    </p:spTree>
    <p:extLst>
      <p:ext uri="{BB962C8B-B14F-4D97-AF65-F5344CB8AC3E}">
        <p14:creationId xmlns:p14="http://schemas.microsoft.com/office/powerpoint/2010/main" val="92520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33735"/>
            <a:ext cx="8262462" cy="858044"/>
          </a:xfrm>
        </p:spPr>
        <p:txBody>
          <a:bodyPr/>
          <a:lstStyle/>
          <a:p>
            <a:pPr algn="l"/>
            <a:r>
              <a:rPr lang="ru-RU" sz="1800" b="1" dirty="0"/>
              <a:t>Спектры, полученные на </a:t>
            </a:r>
            <a:r>
              <a:rPr lang="en-US" sz="1800" b="1" dirty="0" err="1"/>
              <a:t>TlBr</a:t>
            </a:r>
            <a:r>
              <a:rPr lang="ru-RU" sz="1800" b="1" dirty="0"/>
              <a:t> детекторе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78568"/>
              </p:ext>
            </p:extLst>
          </p:nvPr>
        </p:nvGraphicFramePr>
        <p:xfrm>
          <a:off x="242045" y="3565542"/>
          <a:ext cx="6337323" cy="1289782"/>
        </p:xfrm>
        <a:graphic>
          <a:graphicData uri="http://schemas.openxmlformats.org/drawingml/2006/table">
            <a:tbl>
              <a:tblPr/>
              <a:tblGrid>
                <a:gridCol w="2356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73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Энергия регистрируемого излучения (изотоп)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5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59.6 кэВ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79,3 кэВ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 кэВ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662 кэВ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(С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Энергетическое разрешение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детектора на основе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TlBr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(ПШПВ)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эВ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14313" y="3031803"/>
            <a:ext cx="279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Спектр </a:t>
            </a:r>
            <a:r>
              <a:rPr lang="en-US" altLang="ru-RU" sz="1200" dirty="0">
                <a:sym typeface="Symbol" panose="05050102010706020507" pitchFamily="18" charset="2"/>
              </a:rPr>
              <a:t></a:t>
            </a:r>
            <a:r>
              <a:rPr lang="ru-RU" altLang="ru-RU" sz="1200" dirty="0"/>
              <a:t>- источника Со</a:t>
            </a:r>
            <a:r>
              <a:rPr lang="ru-RU" altLang="ru-RU" sz="1200" baseline="30000" dirty="0"/>
              <a:t>57</a:t>
            </a:r>
            <a:r>
              <a:rPr lang="ru-RU" altLang="ru-RU" sz="1200" dirty="0"/>
              <a:t> (при -10</a:t>
            </a:r>
            <a:r>
              <a:rPr lang="ru-RU" altLang="ru-RU" sz="1200" baseline="30000" dirty="0"/>
              <a:t>о</a:t>
            </a:r>
            <a:r>
              <a:rPr lang="ru-RU" altLang="ru-RU" sz="1200" dirty="0"/>
              <a:t>С)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68" y="866495"/>
            <a:ext cx="3168352" cy="218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91779"/>
            <a:ext cx="3141421" cy="21304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42826" y="3047607"/>
            <a:ext cx="3357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Спектр </a:t>
            </a:r>
            <a:r>
              <a:rPr lang="en-US" altLang="ru-RU" sz="1200" dirty="0">
                <a:sym typeface="Symbol" panose="05050102010706020507" pitchFamily="18" charset="2"/>
              </a:rPr>
              <a:t></a:t>
            </a:r>
            <a:r>
              <a:rPr lang="ru-RU" altLang="ru-RU" sz="1200" dirty="0"/>
              <a:t>- источника С</a:t>
            </a:r>
            <a:r>
              <a:rPr lang="en-US" altLang="ru-RU" sz="1200" dirty="0"/>
              <a:t>s</a:t>
            </a:r>
            <a:r>
              <a:rPr lang="ru-RU" altLang="ru-RU" sz="1200" baseline="30000" dirty="0"/>
              <a:t>137</a:t>
            </a:r>
            <a:r>
              <a:rPr lang="ru-RU" altLang="ru-RU" sz="1200" dirty="0"/>
              <a:t> (при +10</a:t>
            </a:r>
            <a:r>
              <a:rPr lang="ru-RU" altLang="ru-RU" sz="1200" baseline="30000" dirty="0"/>
              <a:t>о</a:t>
            </a:r>
            <a:r>
              <a:rPr lang="ru-RU" altLang="ru-RU" sz="1200" dirty="0"/>
              <a:t>С)</a:t>
            </a:r>
          </a:p>
        </p:txBody>
      </p:sp>
    </p:spTree>
    <p:extLst>
      <p:ext uri="{BB962C8B-B14F-4D97-AF65-F5344CB8AC3E}">
        <p14:creationId xmlns:p14="http://schemas.microsoft.com/office/powerpoint/2010/main" val="183559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768" y="125859"/>
            <a:ext cx="7371590" cy="71177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err="1"/>
              <a:t>Воспроизводимость</a:t>
            </a:r>
            <a:r>
              <a:rPr lang="ru-RU" sz="1800" b="1" dirty="0"/>
              <a:t> результатов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178593" y="830556"/>
            <a:ext cx="3417979" cy="709340"/>
          </a:xfrm>
        </p:spPr>
        <p:txBody>
          <a:bodyPr/>
          <a:lstStyle/>
          <a:p>
            <a:r>
              <a:rPr lang="ru-RU" altLang="ru-RU" sz="1200" dirty="0" smtClean="0"/>
              <a:t>Различная ориентация детектора в кристалле, спектр </a:t>
            </a:r>
            <a:r>
              <a:rPr lang="en-US" altLang="ru-RU" sz="1200" dirty="0" smtClean="0"/>
              <a:t>Co</a:t>
            </a:r>
            <a:r>
              <a:rPr lang="en-US" altLang="ru-RU" sz="1200" baseline="30000" dirty="0" smtClean="0"/>
              <a:t>57</a:t>
            </a:r>
            <a:r>
              <a:rPr lang="ru-RU" altLang="ru-RU" sz="1200" dirty="0" smtClean="0"/>
              <a:t>:</a:t>
            </a:r>
          </a:p>
          <a:p>
            <a:endParaRPr lang="ru-RU" altLang="ru-RU" sz="1200" dirty="0" smtClean="0"/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4201888" y="840619"/>
            <a:ext cx="2827495" cy="5149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200" dirty="0" smtClean="0"/>
              <a:t>Изготовление детектора из разных частей кристалла, спектр </a:t>
            </a:r>
            <a:r>
              <a:rPr lang="en-US" altLang="ru-RU" sz="1200" dirty="0" smtClean="0"/>
              <a:t>Am</a:t>
            </a:r>
            <a:r>
              <a:rPr lang="ru-RU" altLang="ru-RU" sz="1200" baseline="30000" dirty="0" smtClean="0"/>
              <a:t>241</a:t>
            </a:r>
            <a:r>
              <a:rPr lang="ru-RU" altLang="ru-RU" sz="1200" dirty="0" smtClean="0"/>
              <a:t>:</a:t>
            </a:r>
          </a:p>
        </p:txBody>
      </p:sp>
      <p:pic>
        <p:nvPicPr>
          <p:cNvPr id="13" name="Picture 6" descr="Co-57_U700V_T-20_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1" r="4102" b="11469"/>
          <a:stretch>
            <a:fillRect/>
          </a:stretch>
        </p:blipFill>
        <p:spPr bwMode="auto">
          <a:xfrm>
            <a:off x="214313" y="1255929"/>
            <a:ext cx="2712815" cy="143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107155" y="2660895"/>
            <a:ext cx="34894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Перпендикулярно оси роста: </a:t>
            </a:r>
            <a:r>
              <a:rPr lang="en-US" altLang="ru-RU" sz="1200" dirty="0"/>
              <a:t>ΔE</a:t>
            </a:r>
            <a:r>
              <a:rPr lang="en-US" altLang="ru-RU" sz="1200" baseline="-25000" dirty="0"/>
              <a:t>122keV</a:t>
            </a:r>
            <a:r>
              <a:rPr lang="en-US" altLang="ru-RU" sz="1200" dirty="0"/>
              <a:t>= </a:t>
            </a:r>
            <a:r>
              <a:rPr lang="ru-RU" altLang="ru-RU" sz="1200" dirty="0"/>
              <a:t>6.4</a:t>
            </a:r>
            <a:r>
              <a:rPr lang="en-US" altLang="ru-RU" sz="1200" dirty="0"/>
              <a:t> </a:t>
            </a:r>
            <a:r>
              <a:rPr lang="en-US" altLang="ru-RU" sz="1200" dirty="0" err="1"/>
              <a:t>keV</a:t>
            </a:r>
            <a:endParaRPr lang="ru-RU" altLang="ru-RU" sz="1200" dirty="0"/>
          </a:p>
        </p:txBody>
      </p:sp>
      <p:pic>
        <p:nvPicPr>
          <p:cNvPr id="15" name="Picture 7" descr="Co57_U800V_T-14_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4" r="3125" b="12956"/>
          <a:stretch>
            <a:fillRect/>
          </a:stretch>
        </p:blipFill>
        <p:spPr bwMode="auto">
          <a:xfrm>
            <a:off x="230203" y="3003143"/>
            <a:ext cx="2796891" cy="14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9"/>
          <p:cNvSpPr>
            <a:spLocks noChangeArrowheads="1"/>
          </p:cNvSpPr>
          <p:nvPr/>
        </p:nvSpPr>
        <p:spPr bwMode="auto">
          <a:xfrm>
            <a:off x="170824" y="4446339"/>
            <a:ext cx="4071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/>
              <a:t>Параллельно оси роста: </a:t>
            </a:r>
            <a:r>
              <a:rPr lang="en-US" altLang="ru-RU" sz="1400" dirty="0"/>
              <a:t>ΔE</a:t>
            </a:r>
            <a:r>
              <a:rPr lang="en-US" altLang="ru-RU" sz="1400" baseline="-25000" dirty="0"/>
              <a:t>122keV</a:t>
            </a:r>
            <a:r>
              <a:rPr lang="en-US" altLang="ru-RU" sz="1400" dirty="0"/>
              <a:t>= </a:t>
            </a:r>
            <a:r>
              <a:rPr lang="ru-RU" altLang="ru-RU" sz="1400" dirty="0"/>
              <a:t>2.9</a:t>
            </a:r>
            <a:r>
              <a:rPr lang="en-US" altLang="ru-RU" sz="1400" dirty="0"/>
              <a:t> </a:t>
            </a:r>
            <a:r>
              <a:rPr lang="en-US" altLang="ru-RU" sz="1400" dirty="0" err="1"/>
              <a:t>keV</a:t>
            </a:r>
            <a:endParaRPr lang="ru-RU" altLang="ru-RU" sz="1400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"/>
          <a:stretch>
            <a:fillRect/>
          </a:stretch>
        </p:blipFill>
        <p:spPr bwMode="auto">
          <a:xfrm>
            <a:off x="4354715" y="2997124"/>
            <a:ext cx="2884807" cy="14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:\Договор с BSI\Am241_-5C_500V_6mks_A1B_1.5_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0" y="1255929"/>
            <a:ext cx="2736304" cy="141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3"/>
          <p:cNvSpPr>
            <a:spLocks noChangeArrowheads="1"/>
          </p:cNvSpPr>
          <p:nvPr/>
        </p:nvSpPr>
        <p:spPr bwMode="auto">
          <a:xfrm>
            <a:off x="4324709" y="2683980"/>
            <a:ext cx="32146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414142"/>
                </a:solidFill>
              </a:rPr>
              <a:t>Начало кристалла: </a:t>
            </a:r>
            <a:r>
              <a:rPr lang="en-US" altLang="ru-RU" sz="1200" dirty="0">
                <a:solidFill>
                  <a:srgbClr val="414142"/>
                </a:solidFill>
              </a:rPr>
              <a:t>ΔE</a:t>
            </a:r>
            <a:r>
              <a:rPr lang="ru-RU" altLang="ru-RU" sz="1200" baseline="-25000" dirty="0">
                <a:solidFill>
                  <a:srgbClr val="414142"/>
                </a:solidFill>
              </a:rPr>
              <a:t>241</a:t>
            </a:r>
            <a:r>
              <a:rPr lang="en-US" altLang="ru-RU" sz="1200" baseline="-25000" dirty="0" err="1">
                <a:solidFill>
                  <a:srgbClr val="414142"/>
                </a:solidFill>
              </a:rPr>
              <a:t>keV</a:t>
            </a:r>
            <a:r>
              <a:rPr lang="en-US" altLang="ru-RU" sz="1200" dirty="0">
                <a:solidFill>
                  <a:srgbClr val="414142"/>
                </a:solidFill>
              </a:rPr>
              <a:t>= </a:t>
            </a:r>
            <a:r>
              <a:rPr lang="ru-RU" altLang="ru-RU" sz="1200" dirty="0">
                <a:solidFill>
                  <a:srgbClr val="414142"/>
                </a:solidFill>
              </a:rPr>
              <a:t>1,5</a:t>
            </a:r>
            <a:r>
              <a:rPr lang="en-US" altLang="ru-RU" sz="1200" dirty="0">
                <a:solidFill>
                  <a:srgbClr val="414142"/>
                </a:solidFill>
              </a:rPr>
              <a:t> </a:t>
            </a:r>
            <a:r>
              <a:rPr lang="en-US" altLang="ru-RU" sz="1200" dirty="0" err="1">
                <a:solidFill>
                  <a:srgbClr val="414142"/>
                </a:solidFill>
              </a:rPr>
              <a:t>keV</a:t>
            </a:r>
            <a:endParaRPr lang="ru-RU" altLang="ru-RU" sz="1200" dirty="0">
              <a:solidFill>
                <a:srgbClr val="414142"/>
              </a:solidFill>
            </a:endParaRPr>
          </a:p>
        </p:txBody>
      </p:sp>
      <p:sp>
        <p:nvSpPr>
          <p:cNvPr id="20" name="Прямоугольник 14"/>
          <p:cNvSpPr>
            <a:spLocks noChangeArrowheads="1"/>
          </p:cNvSpPr>
          <p:nvPr/>
        </p:nvSpPr>
        <p:spPr bwMode="auto">
          <a:xfrm>
            <a:off x="4412784" y="4446339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414142"/>
                </a:solidFill>
              </a:rPr>
              <a:t>Конец кристалла: </a:t>
            </a:r>
            <a:r>
              <a:rPr lang="en-US" altLang="ru-RU" sz="1400" dirty="0">
                <a:solidFill>
                  <a:srgbClr val="414142"/>
                </a:solidFill>
              </a:rPr>
              <a:t>ΔE</a:t>
            </a:r>
            <a:r>
              <a:rPr lang="ru-RU" altLang="ru-RU" sz="1400" baseline="-25000" dirty="0">
                <a:solidFill>
                  <a:srgbClr val="414142"/>
                </a:solidFill>
              </a:rPr>
              <a:t>241</a:t>
            </a:r>
            <a:r>
              <a:rPr lang="en-US" altLang="ru-RU" sz="1400" baseline="-25000" dirty="0" err="1">
                <a:solidFill>
                  <a:srgbClr val="414142"/>
                </a:solidFill>
              </a:rPr>
              <a:t>keV</a:t>
            </a:r>
            <a:r>
              <a:rPr lang="en-US" altLang="ru-RU" sz="1400" dirty="0">
                <a:solidFill>
                  <a:srgbClr val="414142"/>
                </a:solidFill>
              </a:rPr>
              <a:t>= </a:t>
            </a:r>
            <a:r>
              <a:rPr lang="ru-RU" altLang="ru-RU" sz="1400" dirty="0">
                <a:solidFill>
                  <a:srgbClr val="414142"/>
                </a:solidFill>
              </a:rPr>
              <a:t>1,8</a:t>
            </a:r>
            <a:r>
              <a:rPr lang="en-US" altLang="ru-RU" sz="1400" dirty="0">
                <a:solidFill>
                  <a:srgbClr val="414142"/>
                </a:solidFill>
              </a:rPr>
              <a:t> </a:t>
            </a:r>
            <a:r>
              <a:rPr lang="en-US" altLang="ru-RU" sz="1400" dirty="0" err="1">
                <a:solidFill>
                  <a:srgbClr val="414142"/>
                </a:solidFill>
              </a:rPr>
              <a:t>keV</a:t>
            </a:r>
            <a:endParaRPr lang="ru-RU" altLang="ru-RU" sz="1400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68" y="82617"/>
            <a:ext cx="4680520" cy="97934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Возможность улучшения детекторных характеристик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632869"/>
              </p:ext>
            </p:extLst>
          </p:nvPr>
        </p:nvGraphicFramePr>
        <p:xfrm>
          <a:off x="341784" y="1422003"/>
          <a:ext cx="8280921" cy="301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30459759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Было использовано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Планируем использовать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Боксы для перегрузки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 системы газоочистки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системой газоочистки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Материал ампул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кварц, </a:t>
                      </a:r>
                      <a:r>
                        <a:rPr lang="ru-RU" sz="1400" dirty="0" err="1" smtClean="0"/>
                        <a:t>симакс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иной материал (</a:t>
                      </a:r>
                      <a:r>
                        <a:rPr lang="ru-RU" sz="1400" dirty="0" err="1" smtClean="0"/>
                        <a:t>стеклоуглерод</a:t>
                      </a:r>
                      <a:r>
                        <a:rPr lang="ru-RU" sz="1400" dirty="0" smtClean="0"/>
                        <a:t>, пр.)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3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Метод выращивания</a:t>
                      </a:r>
                      <a:r>
                        <a:rPr lang="ru-RU" sz="1400" baseline="0" dirty="0" smtClean="0"/>
                        <a:t> кристаллов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Бриджмен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бегущее температурное</a:t>
                      </a:r>
                      <a:r>
                        <a:rPr lang="ru-RU" sz="1400" baseline="0" dirty="0" smtClean="0"/>
                        <a:t> поле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9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Обработка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фрезерный станок,   шлифовка, полировка,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травление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станок для резки </a:t>
                      </a:r>
                      <a:r>
                        <a:rPr lang="ru-RU" sz="1400" dirty="0" err="1" smtClean="0"/>
                        <a:t>алмазированной</a:t>
                      </a:r>
                      <a:r>
                        <a:rPr lang="ru-RU" sz="1400" dirty="0" smtClean="0"/>
                        <a:t> струной, травление /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возможность получения </a:t>
                      </a:r>
                      <a:r>
                        <a:rPr lang="ru-RU" sz="1400" dirty="0" err="1" smtClean="0"/>
                        <a:t>ультрапрецизионных</a:t>
                      </a:r>
                      <a:r>
                        <a:rPr lang="ru-RU" sz="1400" dirty="0" smtClean="0"/>
                        <a:t> поверхностей методом алмазного точения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404B-6DE1-40E0-9C55-FA4630FF1B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12632</TotalTime>
  <Words>892</Words>
  <Application>Microsoft Office PowerPoint</Application>
  <PresentationFormat>Произвольный</PresentationFormat>
  <Paragraphs>220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Wingdings</vt:lpstr>
      <vt:lpstr>Тема Office</vt:lpstr>
      <vt:lpstr>b-default</vt:lpstr>
      <vt:lpstr>Презентация PowerPoint</vt:lpstr>
      <vt:lpstr>Лаборатория высокочистых галогенидных материалов для оптики.  Основные направления деятельности</vt:lpstr>
      <vt:lpstr>Применение полупроводниковых детекторов на основе TlBr</vt:lpstr>
      <vt:lpstr>Превосходство: ПП материалы, используемые для создания полупроводниковых детекторов х- и γ- излучений</vt:lpstr>
      <vt:lpstr>Электрофизические характеристики TlBr (при 20оС)</vt:lpstr>
      <vt:lpstr>Спектры, полученные на TlBr детекторе</vt:lpstr>
      <vt:lpstr>Спектры, полученные на TlBr детекторе</vt:lpstr>
      <vt:lpstr>Воспроизводимость результатов</vt:lpstr>
      <vt:lpstr>Возможность улучшения детекторных характеристик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Шишков Игорь Викторович</dc:creator>
  <cp:lastModifiedBy>Зараменских Ксения Сергеевна</cp:lastModifiedBy>
  <cp:revision>345</cp:revision>
  <cp:lastPrinted>2020-11-16T12:23:00Z</cp:lastPrinted>
  <dcterms:created xsi:type="dcterms:W3CDTF">2020-08-20T09:01:47Z</dcterms:created>
  <dcterms:modified xsi:type="dcterms:W3CDTF">2022-10-24T08:22:44Z</dcterms:modified>
</cp:coreProperties>
</file>